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349" r:id="rId5"/>
    <p:sldId id="260" r:id="rId6"/>
    <p:sldId id="267" r:id="rId7"/>
    <p:sldId id="261" r:id="rId8"/>
    <p:sldId id="273" r:id="rId9"/>
    <p:sldId id="274" r:id="rId10"/>
    <p:sldId id="275" r:id="rId11"/>
    <p:sldId id="276" r:id="rId12"/>
    <p:sldId id="278" r:id="rId13"/>
    <p:sldId id="277" r:id="rId14"/>
    <p:sldId id="279" r:id="rId15"/>
    <p:sldId id="280" r:id="rId16"/>
    <p:sldId id="262" r:id="rId17"/>
    <p:sldId id="263" r:id="rId18"/>
    <p:sldId id="271" r:id="rId19"/>
    <p:sldId id="270" r:id="rId20"/>
    <p:sldId id="272" r:id="rId21"/>
    <p:sldId id="351" r:id="rId22"/>
    <p:sldId id="350" r:id="rId23"/>
    <p:sldId id="352" r:id="rId24"/>
    <p:sldId id="31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A629FDD-D3B9-4CCA-B539-753F5AEF7238}">
          <p14:sldIdLst>
            <p14:sldId id="257"/>
            <p14:sldId id="258"/>
            <p14:sldId id="259"/>
            <p14:sldId id="349"/>
            <p14:sldId id="260"/>
            <p14:sldId id="267"/>
            <p14:sldId id="261"/>
            <p14:sldId id="273"/>
            <p14:sldId id="274"/>
            <p14:sldId id="275"/>
            <p14:sldId id="276"/>
            <p14:sldId id="278"/>
            <p14:sldId id="277"/>
            <p14:sldId id="279"/>
            <p14:sldId id="280"/>
            <p14:sldId id="262"/>
            <p14:sldId id="263"/>
            <p14:sldId id="271"/>
            <p14:sldId id="270"/>
            <p14:sldId id="272"/>
            <p14:sldId id="351"/>
            <p14:sldId id="350"/>
            <p14:sldId id="352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9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8AEC5-5975-4FF7-9953-FB0A27C00A8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3B809-F169-4048-9916-30C66A0374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14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制作人</a:t>
            </a:r>
            <a:r>
              <a:rPr lang="en-US" altLang="zh-CN" dirty="0"/>
              <a:t>:@</a:t>
            </a:r>
            <a:r>
              <a:rPr lang="zh-CN" altLang="en-US" dirty="0"/>
              <a:t>芃苇</a:t>
            </a:r>
            <a:r>
              <a:rPr lang="en-US" altLang="zh-CN" dirty="0"/>
              <a:t>_</a:t>
            </a:r>
            <a:r>
              <a:rPr lang="en-US" altLang="zh-CN" dirty="0" err="1"/>
              <a:t>PengV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D940-BB21-4D3F-9B5C-C1E833D984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1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制作人</a:t>
            </a:r>
            <a:r>
              <a:rPr lang="en-US" altLang="zh-CN" dirty="0"/>
              <a:t>:@</a:t>
            </a:r>
            <a:r>
              <a:rPr lang="zh-CN" altLang="en-US" dirty="0"/>
              <a:t>芃苇</a:t>
            </a:r>
            <a:r>
              <a:rPr lang="en-US" altLang="zh-CN" dirty="0"/>
              <a:t>_</a:t>
            </a:r>
            <a:r>
              <a:rPr lang="en-US" altLang="zh-CN" dirty="0" err="1"/>
              <a:t>PengV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D940-BB21-4D3F-9B5C-C1E833D984A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163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制作人</a:t>
            </a:r>
            <a:r>
              <a:rPr lang="en-US" altLang="zh-CN" dirty="0"/>
              <a:t>:@</a:t>
            </a:r>
            <a:r>
              <a:rPr lang="zh-CN" altLang="en-US" dirty="0"/>
              <a:t>芃苇</a:t>
            </a:r>
            <a:r>
              <a:rPr lang="en-US" altLang="zh-CN" dirty="0"/>
              <a:t>_</a:t>
            </a:r>
            <a:r>
              <a:rPr lang="en-US" altLang="zh-CN" dirty="0" err="1"/>
              <a:t>PengV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D940-BB21-4D3F-9B5C-C1E833D984A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1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制作人</a:t>
            </a:r>
            <a:r>
              <a:rPr lang="en-US" altLang="zh-CN" dirty="0"/>
              <a:t>:@</a:t>
            </a:r>
            <a:r>
              <a:rPr lang="zh-CN" altLang="en-US" dirty="0"/>
              <a:t>芃苇</a:t>
            </a:r>
            <a:r>
              <a:rPr lang="en-US" altLang="zh-CN" dirty="0"/>
              <a:t>_</a:t>
            </a:r>
            <a:r>
              <a:rPr lang="en-US" altLang="zh-CN" dirty="0" err="1"/>
              <a:t>PengV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BD940-BB21-4D3F-9B5C-C1E833D984A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19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5" r="15028" b="9020"/>
          <a:stretch>
            <a:fillRect/>
          </a:stretch>
        </p:blipFill>
        <p:spPr>
          <a:xfrm>
            <a:off x="0" y="-8432"/>
            <a:ext cx="12191999" cy="68664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756" y="2610232"/>
            <a:ext cx="5131330" cy="521879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486" y="0"/>
            <a:ext cx="12192001" cy="6858000"/>
          </a:xfrm>
          <a:prstGeom prst="rect">
            <a:avLst/>
          </a:prstGeom>
          <a:gradFill flip="none" rotWithShape="1">
            <a:gsLst>
              <a:gs pos="46000">
                <a:srgbClr val="002060">
                  <a:alpha val="67000"/>
                </a:srgbClr>
              </a:gs>
              <a:gs pos="32000">
                <a:srgbClr val="082972">
                  <a:alpha val="88000"/>
                </a:srgbClr>
              </a:gs>
              <a:gs pos="82000">
                <a:srgbClr val="002060">
                  <a:alpha val="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42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3" r="17017"/>
          <a:stretch>
            <a:fillRect/>
          </a:stretch>
        </p:blipFill>
        <p:spPr>
          <a:xfrm>
            <a:off x="0" y="-1"/>
            <a:ext cx="4854388" cy="68580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" y="0"/>
            <a:ext cx="4854387" cy="6858001"/>
          </a:xfrm>
          <a:prstGeom prst="rect">
            <a:avLst/>
          </a:prstGeom>
          <a:gradFill flip="none" rotWithShape="1">
            <a:gsLst>
              <a:gs pos="27000">
                <a:schemeClr val="accent5">
                  <a:lumMod val="50000"/>
                  <a:alpha val="16000"/>
                </a:schemeClr>
              </a:gs>
              <a:gs pos="98000">
                <a:srgbClr val="082972"/>
              </a:gs>
              <a:gs pos="71000">
                <a:srgbClr val="082972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EC4A-D54D-4894-A69D-18F2EAE110F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日期占位符 1"/>
          <p:cNvSpPr txBox="1"/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38200" y="847943"/>
            <a:ext cx="31365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en-US" altLang="zh-CN" sz="6000" b="1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b="0" spc="300" dirty="0">
                <a:solidFill>
                  <a:schemeClr val="bg1"/>
                </a:solidFill>
                <a:latin typeface="+mn-lt"/>
                <a:ea typeface="+mj-ea"/>
              </a:rPr>
              <a:t>Contents</a:t>
            </a:r>
            <a:endParaRPr lang="zh-CN" altLang="en-US" sz="4400" b="0" spc="300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B67D-12F2-4F05-A9CB-4A6A3D3A3695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EC4A-D54D-4894-A69D-18F2EAE110F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38" y="5531361"/>
            <a:ext cx="5670961" cy="1500811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 flipH="1">
            <a:off x="449943" y="6458857"/>
            <a:ext cx="607109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695325" y="1023118"/>
            <a:ext cx="818253" cy="82800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B0F0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0"/>
            <a:ext cx="12192987" cy="711200"/>
          </a:xfrm>
          <a:custGeom>
            <a:avLst/>
            <a:gdLst>
              <a:gd name="connsiteX0" fmla="*/ 0 w 12192987"/>
              <a:gd name="connsiteY0" fmla="*/ 0 h 744228"/>
              <a:gd name="connsiteX1" fmla="*/ 12192000 w 12192987"/>
              <a:gd name="connsiteY1" fmla="*/ 0 h 744228"/>
              <a:gd name="connsiteX2" fmla="*/ 12192000 w 12192987"/>
              <a:gd name="connsiteY2" fmla="*/ 138930 h 744228"/>
              <a:gd name="connsiteX3" fmla="*/ 12192987 w 12192987"/>
              <a:gd name="connsiteY3" fmla="*/ 138930 h 744228"/>
              <a:gd name="connsiteX4" fmla="*/ 12192987 w 12192987"/>
              <a:gd name="connsiteY4" fmla="*/ 744228 h 744228"/>
              <a:gd name="connsiteX5" fmla="*/ 10005794 w 12192987"/>
              <a:gd name="connsiteY5" fmla="*/ 744228 h 744228"/>
              <a:gd name="connsiteX6" fmla="*/ 9828618 w 12192987"/>
              <a:gd name="connsiteY6" fmla="*/ 585446 h 744228"/>
              <a:gd name="connsiteX7" fmla="*/ 9753310 w 12192987"/>
              <a:gd name="connsiteY7" fmla="*/ 418353 h 744228"/>
              <a:gd name="connsiteX8" fmla="*/ 9742268 w 12192987"/>
              <a:gd name="connsiteY8" fmla="*/ 383329 h 744228"/>
              <a:gd name="connsiteX9" fmla="*/ 0 w 12192987"/>
              <a:gd name="connsiteY9" fmla="*/ 383329 h 74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987" h="744228">
                <a:moveTo>
                  <a:pt x="0" y="0"/>
                </a:moveTo>
                <a:lnTo>
                  <a:pt x="12192000" y="0"/>
                </a:lnTo>
                <a:lnTo>
                  <a:pt x="12192000" y="138930"/>
                </a:lnTo>
                <a:lnTo>
                  <a:pt x="12192987" y="138930"/>
                </a:lnTo>
                <a:lnTo>
                  <a:pt x="12192987" y="744228"/>
                </a:lnTo>
                <a:lnTo>
                  <a:pt x="10005794" y="744228"/>
                </a:lnTo>
                <a:cubicBezTo>
                  <a:pt x="9907942" y="744228"/>
                  <a:pt x="9880363" y="676630"/>
                  <a:pt x="9828618" y="585446"/>
                </a:cubicBezTo>
                <a:cubicBezTo>
                  <a:pt x="9797571" y="516549"/>
                  <a:pt x="9771560" y="464834"/>
                  <a:pt x="9753310" y="418353"/>
                </a:cubicBezTo>
                <a:lnTo>
                  <a:pt x="9742268" y="383329"/>
                </a:lnTo>
                <a:lnTo>
                  <a:pt x="0" y="38332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2" y="124416"/>
            <a:ext cx="1668681" cy="470416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695325" y="484927"/>
            <a:ext cx="84051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请输入您的标题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9EE7F-6660-4C5A-8518-EFDD5B837302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B951B-280B-46B5-9585-BF7CF40FA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869" y="1733766"/>
            <a:ext cx="775734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127000" dist="50800" dir="2700000" algn="tl" rotWithShape="0">
                    <a:prstClr val="black">
                      <a:alpha val="33000"/>
                    </a:prstClr>
                  </a:outerShdw>
                </a:effectLst>
                <a:cs typeface="+mn-ea"/>
                <a:sym typeface="+mn-lt"/>
              </a:rPr>
              <a:t>基于</a:t>
            </a:r>
            <a:r>
              <a:rPr lang="en-US" altLang="zh-CN" sz="5400" b="1" dirty="0">
                <a:solidFill>
                  <a:schemeClr val="bg1"/>
                </a:solidFill>
                <a:effectLst>
                  <a:outerShdw blurRad="127000" dist="50800" dir="2700000" algn="tl" rotWithShape="0">
                    <a:prstClr val="black">
                      <a:alpha val="33000"/>
                    </a:prstClr>
                  </a:outerShdw>
                </a:effectLst>
                <a:cs typeface="+mn-ea"/>
                <a:sym typeface="+mn-lt"/>
              </a:rPr>
              <a:t>STM32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127000" dist="50800" dir="2700000" algn="tl" rotWithShape="0">
                    <a:prstClr val="black">
                      <a:alpha val="33000"/>
                    </a:prstClr>
                  </a:outerShdw>
                </a:effectLst>
                <a:cs typeface="+mn-ea"/>
                <a:sym typeface="+mn-lt"/>
              </a:rPr>
              <a:t>的多功能风扇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5440" y="3533726"/>
            <a:ext cx="496316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SOUTHWEST  JIAOTONG  UNIVERSITY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35440" y="4388731"/>
            <a:ext cx="29892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2023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27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1" y="818118"/>
            <a:ext cx="2438399" cy="6874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85926" y="452761"/>
            <a:ext cx="4234649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Pcb</a:t>
            </a:r>
            <a:r>
              <a:rPr lang="zh-CN" altLang="en-US" dirty="0">
                <a:solidFill>
                  <a:schemeClr val="tx1"/>
                </a:solidFill>
              </a:rPr>
              <a:t>板：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ACC081-17E4-E43A-A2FF-EDBFA87B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70" y="1053117"/>
            <a:ext cx="8062659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4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85926" y="452761"/>
            <a:ext cx="4234649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Pcb</a:t>
            </a:r>
            <a:r>
              <a:rPr lang="zh-CN" altLang="en-US" dirty="0">
                <a:solidFill>
                  <a:schemeClr val="tx1"/>
                </a:solidFill>
              </a:rPr>
              <a:t>实物：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4632CB-4898-8936-7CAE-0A1DE9D3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250" y="1443525"/>
            <a:ext cx="6165114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0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85926" y="452761"/>
            <a:ext cx="4234649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Pcb</a:t>
            </a:r>
            <a:r>
              <a:rPr lang="zh-CN" altLang="en-US" dirty="0">
                <a:solidFill>
                  <a:schemeClr val="tx1"/>
                </a:solidFill>
              </a:rPr>
              <a:t>实物：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8B82FA-7BF5-3308-39A7-6F137D3A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96" y="1104725"/>
            <a:ext cx="5387807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85926" y="452761"/>
            <a:ext cx="4234649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实物展示：</a:t>
            </a:r>
          </a:p>
        </p:txBody>
      </p:sp>
      <p:pic>
        <p:nvPicPr>
          <p:cNvPr id="3" name="图片 2" descr="图片包含 桌子, 蛋糕, 小, 蓝色&#10;&#10;描述已自动生成">
            <a:extLst>
              <a:ext uri="{FF2B5EF4-FFF2-40B4-BE49-F238E27FC236}">
                <a16:creationId xmlns:a16="http://schemas.microsoft.com/office/drawing/2014/main" id="{A0FB215A-3DE5-21A1-DE3B-1ED004B83F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692457"/>
            <a:ext cx="4608691" cy="6144921"/>
          </a:xfrm>
          <a:prstGeom prst="rect">
            <a:avLst/>
          </a:prstGeom>
        </p:spPr>
      </p:pic>
      <p:pic>
        <p:nvPicPr>
          <p:cNvPr id="7" name="图片 6" descr="白色的游戏机&#10;&#10;低可信度描述已自动生成">
            <a:extLst>
              <a:ext uri="{FF2B5EF4-FFF2-40B4-BE49-F238E27FC236}">
                <a16:creationId xmlns:a16="http://schemas.microsoft.com/office/drawing/2014/main" id="{5BF7EE72-7775-B100-3742-CAA801A419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76" y="1638299"/>
            <a:ext cx="3492819" cy="4657092"/>
          </a:xfrm>
          <a:prstGeom prst="rect">
            <a:avLst/>
          </a:prstGeom>
        </p:spPr>
      </p:pic>
      <p:pic>
        <p:nvPicPr>
          <p:cNvPr id="9" name="图片 8" descr="图片包含 室内, 桌子, 电脑, 房间&#10;&#10;描述已自动生成">
            <a:extLst>
              <a:ext uri="{FF2B5EF4-FFF2-40B4-BE49-F238E27FC236}">
                <a16:creationId xmlns:a16="http://schemas.microsoft.com/office/drawing/2014/main" id="{70BC32AB-323B-2AFF-DAB5-37000B048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07" y="1638299"/>
            <a:ext cx="3407393" cy="454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8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85926" y="452761"/>
            <a:ext cx="4234649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Pcb</a:t>
            </a:r>
            <a:r>
              <a:rPr lang="zh-CN" altLang="en-US" dirty="0">
                <a:solidFill>
                  <a:schemeClr val="tx1"/>
                </a:solidFill>
              </a:rPr>
              <a:t>实物：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8B82FA-7BF5-3308-39A7-6F137D3A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96" y="1104725"/>
            <a:ext cx="5387807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7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58217" y="480470"/>
            <a:ext cx="4234649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风扇的功能：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FC0473-23B9-4EAC-8CF8-0EEF950392FC}"/>
              </a:ext>
            </a:extLst>
          </p:cNvPr>
          <p:cNvSpPr txBox="1"/>
          <p:nvPr/>
        </p:nvSpPr>
        <p:spPr>
          <a:xfrm>
            <a:off x="1736436" y="1995054"/>
            <a:ext cx="8922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可以通过</a:t>
            </a:r>
            <a:r>
              <a:rPr lang="en-US" altLang="zh-CN" dirty="0"/>
              <a:t>OLED</a:t>
            </a:r>
            <a:r>
              <a:rPr lang="zh-CN" altLang="en-US" dirty="0"/>
              <a:t>显示各个参数。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可以通过按键改变模式和切换页面。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模式</a:t>
            </a:r>
            <a:r>
              <a:rPr lang="en-US" altLang="zh-CN" dirty="0"/>
              <a:t>1</a:t>
            </a:r>
            <a:r>
              <a:rPr lang="zh-CN" altLang="en-US" dirty="0"/>
              <a:t>为手动调风扇的档位（一共</a:t>
            </a:r>
            <a:r>
              <a:rPr lang="en-US" altLang="zh-CN" dirty="0"/>
              <a:t>10</a:t>
            </a:r>
            <a:r>
              <a:rPr lang="zh-CN" altLang="en-US" dirty="0"/>
              <a:t>个档位）。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模式</a:t>
            </a:r>
            <a:r>
              <a:rPr lang="en-US" altLang="zh-CN" dirty="0"/>
              <a:t>2</a:t>
            </a:r>
            <a:r>
              <a:rPr lang="zh-CN" altLang="en-US" dirty="0"/>
              <a:t>为温度控制风扇的转速（速度</a:t>
            </a:r>
            <a:r>
              <a:rPr lang="en-US" altLang="zh-CN" dirty="0"/>
              <a:t>50-100,23</a:t>
            </a:r>
            <a:r>
              <a:rPr lang="zh-CN" altLang="en-US" dirty="0"/>
              <a:t>℃</a:t>
            </a:r>
            <a:r>
              <a:rPr lang="en-US" altLang="zh-CN" dirty="0"/>
              <a:t>-33</a:t>
            </a:r>
            <a:r>
              <a:rPr lang="zh-CN" altLang="en-US" dirty="0"/>
              <a:t>℃间线性增加）。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模式</a:t>
            </a:r>
            <a:r>
              <a:rPr lang="en-US" altLang="zh-CN" dirty="0"/>
              <a:t>check</a:t>
            </a:r>
            <a:r>
              <a:rPr lang="zh-CN" altLang="en-US" dirty="0"/>
              <a:t>等于</a:t>
            </a:r>
            <a:r>
              <a:rPr lang="en-US" altLang="zh-CN" dirty="0"/>
              <a:t>1</a:t>
            </a:r>
            <a:r>
              <a:rPr lang="zh-CN" altLang="en-US" dirty="0"/>
              <a:t>时检测酒精</a:t>
            </a:r>
            <a:r>
              <a:rPr lang="en-US" altLang="zh-CN" dirty="0"/>
              <a:t>/</a:t>
            </a:r>
            <a:r>
              <a:rPr lang="zh-CN" altLang="en-US" dirty="0"/>
              <a:t>烟雾是否超标，超标则蜂鸣器报警并且</a:t>
            </a:r>
            <a:r>
              <a:rPr lang="en-US" altLang="zh-CN" dirty="0"/>
              <a:t>LED</a:t>
            </a:r>
            <a:r>
              <a:rPr lang="zh-CN" altLang="en-US" dirty="0"/>
              <a:t>点亮。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在模式</a:t>
            </a:r>
            <a:r>
              <a:rPr lang="en-US" altLang="zh-CN" dirty="0"/>
              <a:t>1</a:t>
            </a:r>
            <a:r>
              <a:rPr lang="zh-CN" altLang="en-US" dirty="0"/>
              <a:t>和模式</a:t>
            </a:r>
            <a:r>
              <a:rPr lang="en-US" altLang="zh-CN" dirty="0"/>
              <a:t>2</a:t>
            </a:r>
            <a:r>
              <a:rPr lang="zh-CN" altLang="en-US" dirty="0"/>
              <a:t>下，超声波测距控制开关，如果超过</a:t>
            </a:r>
            <a:r>
              <a:rPr lang="en-US" altLang="zh-CN" dirty="0"/>
              <a:t>50cm</a:t>
            </a:r>
            <a:r>
              <a:rPr lang="zh-CN" altLang="en-US" dirty="0"/>
              <a:t>则关闭风扇，达到人离开的时候自动关风扇，人来的时候自动打开的效果。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5166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5433" r="476" b="95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2972"/>
              </a:gs>
              <a:gs pos="31000">
                <a:srgbClr val="082972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69323" y="3585507"/>
            <a:ext cx="8522677" cy="2368180"/>
          </a:xfrm>
          <a:prstGeom prst="rect">
            <a:avLst/>
          </a:prstGeom>
          <a:solidFill>
            <a:srgbClr val="082972">
              <a:alpha val="69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62177" y="3687965"/>
            <a:ext cx="2057978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38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13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920155" y="4274177"/>
            <a:ext cx="0" cy="112541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直角三角形 16"/>
          <p:cNvSpPr/>
          <p:nvPr/>
        </p:nvSpPr>
        <p:spPr>
          <a:xfrm>
            <a:off x="3745448" y="5703894"/>
            <a:ext cx="249793" cy="249793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FD48E6-8EC8-077A-D3A7-E5EC69EA143D}"/>
              </a:ext>
            </a:extLst>
          </p:cNvPr>
          <p:cNvSpPr txBox="1"/>
          <p:nvPr/>
        </p:nvSpPr>
        <p:spPr>
          <a:xfrm>
            <a:off x="6096000" y="4350058"/>
            <a:ext cx="5515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</a:rPr>
              <a:t>风扇功能展示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85926" y="452761"/>
            <a:ext cx="4234649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功能</a:t>
            </a:r>
            <a:r>
              <a:rPr lang="en-US" altLang="zh-CN" sz="2000" b="1" dirty="0">
                <a:solidFill>
                  <a:schemeClr val="tx1"/>
                </a:solidFill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</a:rPr>
              <a:t>：手动控制风扇风速</a:t>
            </a:r>
            <a:r>
              <a:rPr lang="zh-CN" altLang="en-US" dirty="0"/>
              <a:t>功能</a:t>
            </a:r>
          </a:p>
        </p:txBody>
      </p:sp>
      <p:pic>
        <p:nvPicPr>
          <p:cNvPr id="6" name="QQ视频20230427135446">
            <a:hlinkClick r:id="" action="ppaction://media"/>
            <a:extLst>
              <a:ext uri="{FF2B5EF4-FFF2-40B4-BE49-F238E27FC236}">
                <a16:creationId xmlns:a16="http://schemas.microsoft.com/office/drawing/2014/main" id="{5B4FD05A-DB10-8FB1-FE72-2EF86DBA37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2474" y="932154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85926" y="452761"/>
            <a:ext cx="4234649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功能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</a:rPr>
              <a:t>：温度控制风扇转速</a:t>
            </a:r>
            <a:r>
              <a:rPr lang="zh-CN" altLang="en-US" dirty="0"/>
              <a:t>功能</a:t>
            </a:r>
          </a:p>
        </p:txBody>
      </p:sp>
      <p:pic>
        <p:nvPicPr>
          <p:cNvPr id="2" name="QQ视频20230427135443">
            <a:hlinkClick r:id="" action="ppaction://media"/>
            <a:extLst>
              <a:ext uri="{FF2B5EF4-FFF2-40B4-BE49-F238E27FC236}">
                <a16:creationId xmlns:a16="http://schemas.microsoft.com/office/drawing/2014/main" id="{33238635-D745-5A8F-6F55-9C02AABA0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1759" y="932153"/>
            <a:ext cx="9753600" cy="54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2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85926" y="452761"/>
            <a:ext cx="4234649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功能</a:t>
            </a:r>
            <a:r>
              <a:rPr lang="en-US" altLang="zh-CN" sz="2000" b="1" dirty="0">
                <a:solidFill>
                  <a:schemeClr val="tx1"/>
                </a:solidFill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</a:rPr>
              <a:t>：超声波测距控制风扇开关</a:t>
            </a:r>
            <a:r>
              <a:rPr lang="zh-CN" altLang="en-US" dirty="0"/>
              <a:t>功能</a:t>
            </a:r>
          </a:p>
        </p:txBody>
      </p:sp>
      <p:pic>
        <p:nvPicPr>
          <p:cNvPr id="2" name="QQ视频20230427135435">
            <a:hlinkClick r:id="" action="ppaction://media"/>
            <a:extLst>
              <a:ext uri="{FF2B5EF4-FFF2-40B4-BE49-F238E27FC236}">
                <a16:creationId xmlns:a16="http://schemas.microsoft.com/office/drawing/2014/main" id="{BAC720F2-BF2D-CCDD-1EA3-F9070B0395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9414" y="93215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13420" y="1330836"/>
            <a:ext cx="6423951" cy="4196328"/>
            <a:chOff x="4514127" y="1325687"/>
            <a:chExt cx="6423951" cy="4196328"/>
          </a:xfrm>
        </p:grpSpPr>
        <p:sp>
          <p:nvSpPr>
            <p:cNvPr id="3" name="文本框 2"/>
            <p:cNvSpPr txBox="1"/>
            <p:nvPr/>
          </p:nvSpPr>
          <p:spPr>
            <a:xfrm>
              <a:off x="4514127" y="1325687"/>
              <a:ext cx="6423951" cy="584775"/>
            </a:xfrm>
            <a:prstGeom prst="rect">
              <a:avLst/>
            </a:prstGeom>
            <a:gradFill flip="none" rotWithShape="1">
              <a:gsLst>
                <a:gs pos="13000">
                  <a:schemeClr val="bg1">
                    <a:alpha val="41000"/>
                  </a:schemeClr>
                </a:gs>
                <a:gs pos="30000">
                  <a:schemeClr val="bg1"/>
                </a:gs>
              </a:gsLst>
              <a:lin ang="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01</a:t>
              </a:r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、成员分工</a:t>
              </a:r>
              <a:endParaRPr lang="zh-CN" altLang="en-US" b="1" spc="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514127" y="2521918"/>
              <a:ext cx="6423951" cy="584775"/>
            </a:xfrm>
            <a:prstGeom prst="rect">
              <a:avLst/>
            </a:prstGeom>
            <a:gradFill>
              <a:gsLst>
                <a:gs pos="13000">
                  <a:schemeClr val="bg1">
                    <a:alpha val="41000"/>
                  </a:schemeClr>
                </a:gs>
                <a:gs pos="30000">
                  <a:schemeClr val="bg1"/>
                </a:gs>
              </a:gsLst>
              <a:lin ang="0" scaled="1"/>
            </a:gradFill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02</a:t>
              </a:r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、</a:t>
              </a:r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作品完成时间线</a:t>
              </a:r>
              <a:endParaRPr lang="zh-CN" altLang="en-US" sz="3200" b="1" spc="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14127" y="3748830"/>
              <a:ext cx="6423951" cy="584775"/>
            </a:xfrm>
            <a:prstGeom prst="rect">
              <a:avLst/>
            </a:prstGeom>
            <a:gradFill>
              <a:gsLst>
                <a:gs pos="13000">
                  <a:schemeClr val="bg1">
                    <a:alpha val="41000"/>
                  </a:schemeClr>
                </a:gs>
                <a:gs pos="30000">
                  <a:schemeClr val="bg1"/>
                </a:gs>
              </a:gsLst>
              <a:lin ang="0" scaled="1"/>
            </a:gradFill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03</a:t>
              </a:r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、成品设计稿及代码展示</a:t>
              </a:r>
              <a:endParaRPr lang="zh-CN" altLang="en-US" sz="3200" b="1" spc="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514127" y="4914377"/>
              <a:ext cx="6423951" cy="584775"/>
            </a:xfrm>
            <a:prstGeom prst="rect">
              <a:avLst/>
            </a:prstGeom>
            <a:gradFill>
              <a:gsLst>
                <a:gs pos="13000">
                  <a:schemeClr val="bg1">
                    <a:alpha val="41000"/>
                  </a:schemeClr>
                </a:gs>
                <a:gs pos="30000">
                  <a:schemeClr val="bg1"/>
                </a:gs>
              </a:gsLst>
              <a:lin ang="0" scaled="1"/>
            </a:gradFill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04</a:t>
              </a:r>
              <a:r>
                <a: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、风扇功能展示</a:t>
              </a:r>
              <a:endParaRPr lang="zh-CN" altLang="en-US" sz="3200" b="1" spc="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618299" y="1933461"/>
              <a:ext cx="5798241" cy="0"/>
            </a:xfrm>
            <a:prstGeom prst="line">
              <a:avLst/>
            </a:prstGeom>
            <a:ln w="19050">
              <a:solidFill>
                <a:schemeClr val="tx2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618299" y="3106693"/>
              <a:ext cx="5798241" cy="0"/>
            </a:xfrm>
            <a:prstGeom prst="line">
              <a:avLst/>
            </a:prstGeom>
            <a:ln w="19050">
              <a:solidFill>
                <a:schemeClr val="tx2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341188" y="4356264"/>
              <a:ext cx="5075352" cy="0"/>
            </a:xfrm>
            <a:prstGeom prst="line">
              <a:avLst/>
            </a:prstGeom>
            <a:ln w="19050">
              <a:solidFill>
                <a:schemeClr val="tx2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618299" y="5522015"/>
              <a:ext cx="5798241" cy="0"/>
            </a:xfrm>
            <a:prstGeom prst="line">
              <a:avLst/>
            </a:prstGeom>
            <a:ln w="19050">
              <a:solidFill>
                <a:schemeClr val="tx2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85926" y="452761"/>
            <a:ext cx="4669655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功能</a:t>
            </a:r>
            <a:r>
              <a:rPr lang="en-US" altLang="zh-CN" sz="2000" b="1" dirty="0">
                <a:solidFill>
                  <a:schemeClr val="tx1"/>
                </a:solidFill>
              </a:rPr>
              <a:t>4</a:t>
            </a:r>
            <a:r>
              <a:rPr lang="zh-CN" altLang="en-US" sz="2000" b="1" dirty="0">
                <a:solidFill>
                  <a:schemeClr val="tx1"/>
                </a:solidFill>
              </a:rPr>
              <a:t>：酒精（烟雾）控制风扇及报警</a:t>
            </a:r>
            <a:r>
              <a:rPr lang="zh-CN" altLang="en-US" dirty="0"/>
              <a:t>功能</a:t>
            </a:r>
          </a:p>
        </p:txBody>
      </p:sp>
      <p:pic>
        <p:nvPicPr>
          <p:cNvPr id="2" name="QQ视频20230427135358">
            <a:hlinkClick r:id="" action="ppaction://media"/>
            <a:extLst>
              <a:ext uri="{FF2B5EF4-FFF2-40B4-BE49-F238E27FC236}">
                <a16:creationId xmlns:a16="http://schemas.microsoft.com/office/drawing/2014/main" id="{02FC41A4-788B-AECF-BC45-44A1E4DBAF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2474" y="918839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9A0224-83DC-4B3D-93A4-47754F43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2E9CE44-93BD-4F78-A0E0-D7E0CC142542}"/>
              </a:ext>
            </a:extLst>
          </p:cNvPr>
          <p:cNvGrpSpPr/>
          <p:nvPr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8B02173F-4725-40A7-A7F4-E8317EA0C0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5" name="Freeform 33">
              <a:extLst>
                <a:ext uri="{FF2B5EF4-FFF2-40B4-BE49-F238E27FC236}">
                  <a16:creationId xmlns:a16="http://schemas.microsoft.com/office/drawing/2014/main" id="{660E42A6-43A4-4A0B-AAF9-F39016EFE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989143C1-8F33-42CE-B9E7-CA60ED905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FAEBEEF5-0115-407E-9C6D-88926F200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8" name="Freeform 36">
              <a:extLst>
                <a:ext uri="{FF2B5EF4-FFF2-40B4-BE49-F238E27FC236}">
                  <a16:creationId xmlns:a16="http://schemas.microsoft.com/office/drawing/2014/main" id="{5D43117F-4EF7-4C4D-9DDE-2A2270681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9" name="Freeform 37">
              <a:extLst>
                <a:ext uri="{FF2B5EF4-FFF2-40B4-BE49-F238E27FC236}">
                  <a16:creationId xmlns:a16="http://schemas.microsoft.com/office/drawing/2014/main" id="{8CF45C93-38DE-45AA-A5B1-CEE76742F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0" name="Freeform 38">
              <a:extLst>
                <a:ext uri="{FF2B5EF4-FFF2-40B4-BE49-F238E27FC236}">
                  <a16:creationId xmlns:a16="http://schemas.microsoft.com/office/drawing/2014/main" id="{594031A9-E703-4F11-9B5A-3393550C4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E52FE496-499C-4456-A112-E614C4CF4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6004E5D7-7862-47DF-AB33-3D16814C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3" name="Freeform 41">
              <a:extLst>
                <a:ext uri="{FF2B5EF4-FFF2-40B4-BE49-F238E27FC236}">
                  <a16:creationId xmlns:a16="http://schemas.microsoft.com/office/drawing/2014/main" id="{DA1A0A5F-CBF6-4749-9B85-4CF1572F1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4" name="Freeform 42">
              <a:extLst>
                <a:ext uri="{FF2B5EF4-FFF2-40B4-BE49-F238E27FC236}">
                  <a16:creationId xmlns:a16="http://schemas.microsoft.com/office/drawing/2014/main" id="{100CEB7E-99B1-4BAE-818E-3B05FD61E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5" name="Freeform 43">
              <a:extLst>
                <a:ext uri="{FF2B5EF4-FFF2-40B4-BE49-F238E27FC236}">
                  <a16:creationId xmlns:a16="http://schemas.microsoft.com/office/drawing/2014/main" id="{A23A8146-0F1F-4DDA-8557-84F8C180E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824ABA9D-92C7-447A-AFE1-63E96ECD6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453D1DE4-84FB-4EFB-8C85-43E09DBD4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08AB173D-A441-4A0F-BF03-34C3C38DB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A638FD71-5F47-4F2C-AB67-24DE74BC0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9A864592-CD91-4538-B5CC-11131C2DE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2BB04F9C-3058-4E0E-B000-8F8C57EB23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07536E74-8D88-4D73-A474-E5CCA4B7D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511E34-5817-405D-972C-35BC5203D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EAC78BB-920B-4D21-885D-69E5D72C3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14B38A72-07CA-471A-AFCE-5D539802F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CBBE2C95-3847-4BA3-B214-E7121F9BD1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C4119DE-578D-40EA-BE3E-AE049A8A1436}"/>
              </a:ext>
            </a:extLst>
          </p:cNvPr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7D9698F-3F63-4A26-9D60-22E0282B1B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prstClr val="black"/>
                <a:srgbClr val="0079BA">
                  <a:tint val="45000"/>
                  <a:satMod val="400000"/>
                </a:srgb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F6F80E5-C818-4426-80CB-C78A4A084D4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9BA"/>
                </a:gs>
                <a:gs pos="100000">
                  <a:srgbClr val="0079BA">
                    <a:alpha val="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EA9FC69-0B0B-46C0-9BF7-314084822DCD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rgbClr val="0079BA">
                <a:alpha val="52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C8C93AE-71C4-4888-B62E-C81427A74592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rgbClr val="F2A900"/>
            </a:solidFill>
            <a:ln w="38100" cap="flat" cmpd="sng" algn="ctr">
              <a:solidFill>
                <a:srgbClr val="F2A9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93DBE14-F58C-4513-8D9D-E3E68AA4015D}"/>
              </a:ext>
            </a:extLst>
          </p:cNvPr>
          <p:cNvCxnSpPr>
            <a:cxnSpLocks/>
          </p:cNvCxnSpPr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EFD3C47-49C7-42E9-8280-3F39A3697A2B}"/>
              </a:ext>
            </a:extLst>
          </p:cNvPr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rgbClr val="F2A9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F61AD86-87DA-4C9F-AA9F-4ABF8191E238}"/>
              </a:ext>
            </a:extLst>
          </p:cNvPr>
          <p:cNvSpPr txBox="1"/>
          <p:nvPr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竢实扬华 自强不息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7D472B0-AC15-4E07-9D26-A02D346E5C3A}"/>
              </a:ext>
            </a:extLst>
          </p:cNvPr>
          <p:cNvCxnSpPr>
            <a:cxnSpLocks/>
          </p:cNvCxnSpPr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36" name="标题 37">
            <a:extLst>
              <a:ext uri="{FF2B5EF4-FFF2-40B4-BE49-F238E27FC236}">
                <a16:creationId xmlns:a16="http://schemas.microsoft.com/office/drawing/2014/main" id="{FA2ACD49-F827-4382-B1DD-7BB397B424B0}"/>
              </a:ext>
            </a:extLst>
          </p:cNvPr>
          <p:cNvSpPr txBox="1">
            <a:spLocks/>
          </p:cNvSpPr>
          <p:nvPr/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+mj-ea"/>
              </a:rPr>
              <a:t>不足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cs typeface="+mj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20964A2-E582-412F-90E5-8943518DCB6A}"/>
              </a:ext>
            </a:extLst>
          </p:cNvPr>
          <p:cNvSpPr txBox="1"/>
          <p:nvPr/>
        </p:nvSpPr>
        <p:spPr>
          <a:xfrm>
            <a:off x="1308262" y="1730165"/>
            <a:ext cx="9191198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硬件方面：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b="1" dirty="0"/>
              <a:t>PCB</a:t>
            </a:r>
            <a:r>
              <a:rPr lang="zh-CN" altLang="en-US" sz="2400" b="1" dirty="0"/>
              <a:t>板子上有一两个位置设计没考虑充分，导致焊接难度大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/>
              <a:t>暂时没有给扇叶加外壳保护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b="1" dirty="0"/>
              <a:t>PCB</a:t>
            </a:r>
            <a:r>
              <a:rPr lang="zh-CN" altLang="en-US" sz="2400" b="1" dirty="0"/>
              <a:t>超免费打板尺寸，成本较高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7796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9A0224-83DC-4B3D-93A4-47754F43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2E9CE44-93BD-4F78-A0E0-D7E0CC142542}"/>
              </a:ext>
            </a:extLst>
          </p:cNvPr>
          <p:cNvGrpSpPr/>
          <p:nvPr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8B02173F-4725-40A7-A7F4-E8317EA0C0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5" name="Freeform 33">
              <a:extLst>
                <a:ext uri="{FF2B5EF4-FFF2-40B4-BE49-F238E27FC236}">
                  <a16:creationId xmlns:a16="http://schemas.microsoft.com/office/drawing/2014/main" id="{660E42A6-43A4-4A0B-AAF9-F39016EFE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989143C1-8F33-42CE-B9E7-CA60ED905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FAEBEEF5-0115-407E-9C6D-88926F200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8" name="Freeform 36">
              <a:extLst>
                <a:ext uri="{FF2B5EF4-FFF2-40B4-BE49-F238E27FC236}">
                  <a16:creationId xmlns:a16="http://schemas.microsoft.com/office/drawing/2014/main" id="{5D43117F-4EF7-4C4D-9DDE-2A2270681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9" name="Freeform 37">
              <a:extLst>
                <a:ext uri="{FF2B5EF4-FFF2-40B4-BE49-F238E27FC236}">
                  <a16:creationId xmlns:a16="http://schemas.microsoft.com/office/drawing/2014/main" id="{8CF45C93-38DE-45AA-A5B1-CEE76742F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0" name="Freeform 38">
              <a:extLst>
                <a:ext uri="{FF2B5EF4-FFF2-40B4-BE49-F238E27FC236}">
                  <a16:creationId xmlns:a16="http://schemas.microsoft.com/office/drawing/2014/main" id="{594031A9-E703-4F11-9B5A-3393550C4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E52FE496-499C-4456-A112-E614C4CF4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6004E5D7-7862-47DF-AB33-3D16814C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3" name="Freeform 41">
              <a:extLst>
                <a:ext uri="{FF2B5EF4-FFF2-40B4-BE49-F238E27FC236}">
                  <a16:creationId xmlns:a16="http://schemas.microsoft.com/office/drawing/2014/main" id="{DA1A0A5F-CBF6-4749-9B85-4CF1572F1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4" name="Freeform 42">
              <a:extLst>
                <a:ext uri="{FF2B5EF4-FFF2-40B4-BE49-F238E27FC236}">
                  <a16:creationId xmlns:a16="http://schemas.microsoft.com/office/drawing/2014/main" id="{100CEB7E-99B1-4BAE-818E-3B05FD61E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5" name="Freeform 43">
              <a:extLst>
                <a:ext uri="{FF2B5EF4-FFF2-40B4-BE49-F238E27FC236}">
                  <a16:creationId xmlns:a16="http://schemas.microsoft.com/office/drawing/2014/main" id="{A23A8146-0F1F-4DDA-8557-84F8C180E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824ABA9D-92C7-447A-AFE1-63E96ECD6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453D1DE4-84FB-4EFB-8C85-43E09DBD4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08AB173D-A441-4A0F-BF03-34C3C38DB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A638FD71-5F47-4F2C-AB67-24DE74BC0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9A864592-CD91-4538-B5CC-11131C2DE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2BB04F9C-3058-4E0E-B000-8F8C57EB23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07536E74-8D88-4D73-A474-E5CCA4B7D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511E34-5817-405D-972C-35BC5203D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EAC78BB-920B-4D21-885D-69E5D72C3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14B38A72-07CA-471A-AFCE-5D539802F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CBBE2C95-3847-4BA3-B214-E7121F9BD1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C4119DE-578D-40EA-BE3E-AE049A8A1436}"/>
              </a:ext>
            </a:extLst>
          </p:cNvPr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7D9698F-3F63-4A26-9D60-22E0282B1B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prstClr val="black"/>
                <a:srgbClr val="0079BA">
                  <a:tint val="45000"/>
                  <a:satMod val="400000"/>
                </a:srgb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F6F80E5-C818-4426-80CB-C78A4A084D4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9BA"/>
                </a:gs>
                <a:gs pos="100000">
                  <a:srgbClr val="0079BA">
                    <a:alpha val="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EA9FC69-0B0B-46C0-9BF7-314084822DCD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rgbClr val="0079BA">
                <a:alpha val="52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C8C93AE-71C4-4888-B62E-C81427A74592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rgbClr val="F2A900"/>
            </a:solidFill>
            <a:ln w="38100" cap="flat" cmpd="sng" algn="ctr">
              <a:solidFill>
                <a:srgbClr val="F2A9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93DBE14-F58C-4513-8D9D-E3E68AA4015D}"/>
              </a:ext>
            </a:extLst>
          </p:cNvPr>
          <p:cNvCxnSpPr>
            <a:cxnSpLocks/>
          </p:cNvCxnSpPr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EFD3C47-49C7-42E9-8280-3F39A3697A2B}"/>
              </a:ext>
            </a:extLst>
          </p:cNvPr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rgbClr val="F2A9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F61AD86-87DA-4C9F-AA9F-4ABF8191E238}"/>
              </a:ext>
            </a:extLst>
          </p:cNvPr>
          <p:cNvSpPr txBox="1"/>
          <p:nvPr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竢实扬华 自强不息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7D472B0-AC15-4E07-9D26-A02D346E5C3A}"/>
              </a:ext>
            </a:extLst>
          </p:cNvPr>
          <p:cNvCxnSpPr>
            <a:cxnSpLocks/>
          </p:cNvCxnSpPr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36" name="标题 37">
            <a:extLst>
              <a:ext uri="{FF2B5EF4-FFF2-40B4-BE49-F238E27FC236}">
                <a16:creationId xmlns:a16="http://schemas.microsoft.com/office/drawing/2014/main" id="{FA2ACD49-F827-4382-B1DD-7BB397B424B0}"/>
              </a:ext>
            </a:extLst>
          </p:cNvPr>
          <p:cNvSpPr txBox="1">
            <a:spLocks/>
          </p:cNvSpPr>
          <p:nvPr/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+mj-ea"/>
              </a:rPr>
              <a:t>不足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cs typeface="+mj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20964A2-E582-412F-90E5-8943518DCB6A}"/>
              </a:ext>
            </a:extLst>
          </p:cNvPr>
          <p:cNvSpPr txBox="1"/>
          <p:nvPr/>
        </p:nvSpPr>
        <p:spPr>
          <a:xfrm>
            <a:off x="968783" y="1586532"/>
            <a:ext cx="8295290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软件方面：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/>
              <a:t>没有读取酒精传感器的</a:t>
            </a:r>
            <a:r>
              <a:rPr lang="en-US" altLang="zh-CN" sz="2400" b="1" dirty="0"/>
              <a:t>AO</a:t>
            </a:r>
            <a:r>
              <a:rPr lang="zh-CN" altLang="en-US" sz="2400" b="1" dirty="0"/>
              <a:t>口浓度，而是利用模块上的电位器去设置阈值，直接读取</a:t>
            </a:r>
            <a:r>
              <a:rPr lang="en-US" altLang="zh-CN" sz="2400" b="1" dirty="0"/>
              <a:t>DO</a:t>
            </a:r>
            <a:r>
              <a:rPr lang="zh-CN" altLang="en-US" sz="2400" b="1" dirty="0"/>
              <a:t>判断是否超标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/>
              <a:t>当浓度一直在阈值附近时，可能会出现在两种状态一直跳动的情况，暂时没有解决。</a:t>
            </a:r>
          </a:p>
        </p:txBody>
      </p:sp>
    </p:spTree>
    <p:extLst>
      <p:ext uri="{BB962C8B-B14F-4D97-AF65-F5344CB8AC3E}">
        <p14:creationId xmlns:p14="http://schemas.microsoft.com/office/powerpoint/2010/main" val="79274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9A0224-83DC-4B3D-93A4-47754F43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2E9CE44-93BD-4F78-A0E0-D7E0CC142542}"/>
              </a:ext>
            </a:extLst>
          </p:cNvPr>
          <p:cNvGrpSpPr/>
          <p:nvPr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8B02173F-4725-40A7-A7F4-E8317EA0C0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5" name="Freeform 33">
              <a:extLst>
                <a:ext uri="{FF2B5EF4-FFF2-40B4-BE49-F238E27FC236}">
                  <a16:creationId xmlns:a16="http://schemas.microsoft.com/office/drawing/2014/main" id="{660E42A6-43A4-4A0B-AAF9-F39016EFE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989143C1-8F33-42CE-B9E7-CA60ED905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FAEBEEF5-0115-407E-9C6D-88926F200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8" name="Freeform 36">
              <a:extLst>
                <a:ext uri="{FF2B5EF4-FFF2-40B4-BE49-F238E27FC236}">
                  <a16:creationId xmlns:a16="http://schemas.microsoft.com/office/drawing/2014/main" id="{5D43117F-4EF7-4C4D-9DDE-2A2270681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9" name="Freeform 37">
              <a:extLst>
                <a:ext uri="{FF2B5EF4-FFF2-40B4-BE49-F238E27FC236}">
                  <a16:creationId xmlns:a16="http://schemas.microsoft.com/office/drawing/2014/main" id="{8CF45C93-38DE-45AA-A5B1-CEE76742F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0" name="Freeform 38">
              <a:extLst>
                <a:ext uri="{FF2B5EF4-FFF2-40B4-BE49-F238E27FC236}">
                  <a16:creationId xmlns:a16="http://schemas.microsoft.com/office/drawing/2014/main" id="{594031A9-E703-4F11-9B5A-3393550C4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E52FE496-499C-4456-A112-E614C4CF4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6004E5D7-7862-47DF-AB33-3D16814C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3" name="Freeform 41">
              <a:extLst>
                <a:ext uri="{FF2B5EF4-FFF2-40B4-BE49-F238E27FC236}">
                  <a16:creationId xmlns:a16="http://schemas.microsoft.com/office/drawing/2014/main" id="{DA1A0A5F-CBF6-4749-9B85-4CF1572F1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4" name="Freeform 42">
              <a:extLst>
                <a:ext uri="{FF2B5EF4-FFF2-40B4-BE49-F238E27FC236}">
                  <a16:creationId xmlns:a16="http://schemas.microsoft.com/office/drawing/2014/main" id="{100CEB7E-99B1-4BAE-818E-3B05FD61E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5" name="Freeform 43">
              <a:extLst>
                <a:ext uri="{FF2B5EF4-FFF2-40B4-BE49-F238E27FC236}">
                  <a16:creationId xmlns:a16="http://schemas.microsoft.com/office/drawing/2014/main" id="{A23A8146-0F1F-4DDA-8557-84F8C180E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824ABA9D-92C7-447A-AFE1-63E96ECD6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453D1DE4-84FB-4EFB-8C85-43E09DBD4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08AB173D-A441-4A0F-BF03-34C3C38DB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A638FD71-5F47-4F2C-AB67-24DE74BC0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9A864592-CD91-4538-B5CC-11131C2DE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2BB04F9C-3058-4E0E-B000-8F8C57EB23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07536E74-8D88-4D73-A474-E5CCA4B7D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511E34-5817-405D-972C-35BC5203D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EAC78BB-920B-4D21-885D-69E5D72C3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14B38A72-07CA-471A-AFCE-5D539802F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CBBE2C95-3847-4BA3-B214-E7121F9BD1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C4119DE-578D-40EA-BE3E-AE049A8A1436}"/>
              </a:ext>
            </a:extLst>
          </p:cNvPr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7D9698F-3F63-4A26-9D60-22E0282B1B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prstClr val="black"/>
                <a:srgbClr val="0079BA">
                  <a:tint val="45000"/>
                  <a:satMod val="400000"/>
                </a:srgb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F6F80E5-C818-4426-80CB-C78A4A084D4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9BA"/>
                </a:gs>
                <a:gs pos="100000">
                  <a:srgbClr val="0079BA">
                    <a:alpha val="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EA9FC69-0B0B-46C0-9BF7-314084822DCD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rgbClr val="0079BA">
                <a:alpha val="52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C8C93AE-71C4-4888-B62E-C81427A74592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rgbClr val="F2A900"/>
            </a:solidFill>
            <a:ln w="38100" cap="flat" cmpd="sng" algn="ctr">
              <a:solidFill>
                <a:srgbClr val="F2A9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93DBE14-F58C-4513-8D9D-E3E68AA4015D}"/>
              </a:ext>
            </a:extLst>
          </p:cNvPr>
          <p:cNvCxnSpPr>
            <a:cxnSpLocks/>
          </p:cNvCxnSpPr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EFD3C47-49C7-42E9-8280-3F39A3697A2B}"/>
              </a:ext>
            </a:extLst>
          </p:cNvPr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rgbClr val="F2A9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F61AD86-87DA-4C9F-AA9F-4ABF8191E238}"/>
              </a:ext>
            </a:extLst>
          </p:cNvPr>
          <p:cNvSpPr txBox="1"/>
          <p:nvPr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竢实扬华 自强不息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7D472B0-AC15-4E07-9D26-A02D346E5C3A}"/>
              </a:ext>
            </a:extLst>
          </p:cNvPr>
          <p:cNvCxnSpPr>
            <a:cxnSpLocks/>
          </p:cNvCxnSpPr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36" name="标题 37">
            <a:extLst>
              <a:ext uri="{FF2B5EF4-FFF2-40B4-BE49-F238E27FC236}">
                <a16:creationId xmlns:a16="http://schemas.microsoft.com/office/drawing/2014/main" id="{FA2ACD49-F827-4382-B1DD-7BB397B424B0}"/>
              </a:ext>
            </a:extLst>
          </p:cNvPr>
          <p:cNvSpPr txBox="1">
            <a:spLocks/>
          </p:cNvSpPr>
          <p:nvPr/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+mj-ea"/>
              </a:rPr>
              <a:t>总结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cs typeface="+mj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20964A2-E582-412F-90E5-8943518DCB6A}"/>
              </a:ext>
            </a:extLst>
          </p:cNvPr>
          <p:cNvSpPr txBox="1"/>
          <p:nvPr/>
        </p:nvSpPr>
        <p:spPr>
          <a:xfrm>
            <a:off x="2041039" y="2578347"/>
            <a:ext cx="6558853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虽然作品有些不足，但总体上看作品各方面完成度超过立项，并且做了拓展功能，取得了较为满意的结果</a:t>
            </a:r>
          </a:p>
        </p:txBody>
      </p:sp>
    </p:spTree>
    <p:extLst>
      <p:ext uri="{BB962C8B-B14F-4D97-AF65-F5344CB8AC3E}">
        <p14:creationId xmlns:p14="http://schemas.microsoft.com/office/powerpoint/2010/main" val="332269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0" y="935474"/>
            <a:ext cx="12192000" cy="82893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50097" y="4766972"/>
            <a:ext cx="7491805" cy="835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4400" b="1" spc="-3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</a:t>
            </a:r>
            <a:r>
              <a:rPr lang="en-US" altLang="zh-CN" sz="4400" b="1" spc="-3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4400" b="1" spc="-3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恳请指正</a:t>
            </a:r>
            <a:endParaRPr lang="en-US" altLang="zh-CN" sz="4400" b="1" spc="-300" dirty="0">
              <a:solidFill>
                <a:srgbClr val="0079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381591"/>
            <a:ext cx="12192000" cy="476409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29397" y="216594"/>
            <a:ext cx="1452582" cy="565543"/>
            <a:chOff x="582273" y="424455"/>
            <a:chExt cx="1393507" cy="54254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/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/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 flipV="1">
            <a:off x="0" y="3974323"/>
            <a:ext cx="12192000" cy="82893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图片 9" descr="图片包含 天空, 户外, 道路, 建筑物&#10;&#10;已生成极高可信度的说明">
            <a:extLst>
              <a:ext uri="{FF2B5EF4-FFF2-40B4-BE49-F238E27FC236}">
                <a16:creationId xmlns:a16="http://schemas.microsoft.com/office/drawing/2014/main" id="{1374458F-5136-4BBD-8D0B-71118501F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000"/>
                    </a14:imgEffect>
                    <a14:imgEffect>
                      <a14:saturation sat="94000"/>
                    </a14:imgEffect>
                    <a14:imgEffect>
                      <a14:brightnessContrast bright="10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7" t="23923" r="9495" b="44918"/>
          <a:stretch/>
        </p:blipFill>
        <p:spPr>
          <a:xfrm>
            <a:off x="0" y="976920"/>
            <a:ext cx="12192000" cy="29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13596"/>
          <a:stretch>
            <a:fillRect/>
          </a:stretch>
        </p:blipFill>
        <p:spPr>
          <a:xfrm>
            <a:off x="0" y="0"/>
            <a:ext cx="12194051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2463" y="-701039"/>
            <a:ext cx="12192000" cy="7559039"/>
          </a:xfrm>
          <a:prstGeom prst="rect">
            <a:avLst/>
          </a:prstGeom>
          <a:gradFill flip="none" rotWithShape="1">
            <a:gsLst>
              <a:gs pos="100000">
                <a:srgbClr val="082972"/>
              </a:gs>
              <a:gs pos="77000">
                <a:srgbClr val="082972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56860" y="1257939"/>
            <a:ext cx="8522677" cy="2368180"/>
          </a:xfrm>
          <a:prstGeom prst="rect">
            <a:avLst/>
          </a:prstGeom>
          <a:solidFill>
            <a:srgbClr val="082972">
              <a:alpha val="68627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49714" y="1293108"/>
            <a:ext cx="2057978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3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13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83538" y="1879320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成员分工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907692" y="1879320"/>
            <a:ext cx="0" cy="112541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/>
        </p:nvSpPr>
        <p:spPr>
          <a:xfrm>
            <a:off x="3731242" y="3309037"/>
            <a:ext cx="249793" cy="249793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9A0224-83DC-4B3D-93A4-47754F43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2E9CE44-93BD-4F78-A0E0-D7E0CC142542}"/>
              </a:ext>
            </a:extLst>
          </p:cNvPr>
          <p:cNvGrpSpPr/>
          <p:nvPr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8B02173F-4725-40A7-A7F4-E8317EA0C0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5" name="Freeform 33">
              <a:extLst>
                <a:ext uri="{FF2B5EF4-FFF2-40B4-BE49-F238E27FC236}">
                  <a16:creationId xmlns:a16="http://schemas.microsoft.com/office/drawing/2014/main" id="{660E42A6-43A4-4A0B-AAF9-F39016EFE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989143C1-8F33-42CE-B9E7-CA60ED905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FAEBEEF5-0115-407E-9C6D-88926F200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8" name="Freeform 36">
              <a:extLst>
                <a:ext uri="{FF2B5EF4-FFF2-40B4-BE49-F238E27FC236}">
                  <a16:creationId xmlns:a16="http://schemas.microsoft.com/office/drawing/2014/main" id="{5D43117F-4EF7-4C4D-9DDE-2A2270681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9" name="Freeform 37">
              <a:extLst>
                <a:ext uri="{FF2B5EF4-FFF2-40B4-BE49-F238E27FC236}">
                  <a16:creationId xmlns:a16="http://schemas.microsoft.com/office/drawing/2014/main" id="{8CF45C93-38DE-45AA-A5B1-CEE76742F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0" name="Freeform 38">
              <a:extLst>
                <a:ext uri="{FF2B5EF4-FFF2-40B4-BE49-F238E27FC236}">
                  <a16:creationId xmlns:a16="http://schemas.microsoft.com/office/drawing/2014/main" id="{594031A9-E703-4F11-9B5A-3393550C4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E52FE496-499C-4456-A112-E614C4CF4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6004E5D7-7862-47DF-AB33-3D16814C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3" name="Freeform 41">
              <a:extLst>
                <a:ext uri="{FF2B5EF4-FFF2-40B4-BE49-F238E27FC236}">
                  <a16:creationId xmlns:a16="http://schemas.microsoft.com/office/drawing/2014/main" id="{DA1A0A5F-CBF6-4749-9B85-4CF1572F1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4" name="Freeform 42">
              <a:extLst>
                <a:ext uri="{FF2B5EF4-FFF2-40B4-BE49-F238E27FC236}">
                  <a16:creationId xmlns:a16="http://schemas.microsoft.com/office/drawing/2014/main" id="{100CEB7E-99B1-4BAE-818E-3B05FD61E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5" name="Freeform 43">
              <a:extLst>
                <a:ext uri="{FF2B5EF4-FFF2-40B4-BE49-F238E27FC236}">
                  <a16:creationId xmlns:a16="http://schemas.microsoft.com/office/drawing/2014/main" id="{A23A8146-0F1F-4DDA-8557-84F8C180E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824ABA9D-92C7-447A-AFE1-63E96ECD6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453D1DE4-84FB-4EFB-8C85-43E09DBD4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08AB173D-A441-4A0F-BF03-34C3C38DB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A638FD71-5F47-4F2C-AB67-24DE74BC0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9A864592-CD91-4538-B5CC-11131C2DE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2BB04F9C-3058-4E0E-B000-8F8C57EB23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07536E74-8D88-4D73-A474-E5CCA4B7D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511E34-5817-405D-972C-35BC5203D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EAC78BB-920B-4D21-885D-69E5D72C3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14B38A72-07CA-471A-AFCE-5D539802F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CBBE2C95-3847-4BA3-B214-E7121F9BD1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srgbClr val="000000"/>
                </a:solidFill>
                <a:latin typeface="Arial"/>
                <a:ea typeface="微软雅黑 Light"/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C4119DE-578D-40EA-BE3E-AE049A8A1436}"/>
              </a:ext>
            </a:extLst>
          </p:cNvPr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7D9698F-3F63-4A26-9D60-22E0282B1B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prstClr val="black"/>
                <a:srgbClr val="0079BA">
                  <a:tint val="45000"/>
                  <a:satMod val="400000"/>
                </a:srgb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F6F80E5-C818-4426-80CB-C78A4A084D4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9BA"/>
                </a:gs>
                <a:gs pos="100000">
                  <a:srgbClr val="0079BA">
                    <a:alpha val="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EA9FC69-0B0B-46C0-9BF7-314084822DCD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rgbClr val="0079BA">
                <a:alpha val="52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EC8C93AE-71C4-4888-B62E-C81427A74592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rgbClr val="F2A900"/>
            </a:solidFill>
            <a:ln w="38100" cap="flat" cmpd="sng" algn="ctr">
              <a:solidFill>
                <a:srgbClr val="F2A9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93DBE14-F58C-4513-8D9D-E3E68AA4015D}"/>
              </a:ext>
            </a:extLst>
          </p:cNvPr>
          <p:cNvCxnSpPr>
            <a:cxnSpLocks/>
          </p:cNvCxnSpPr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EFD3C47-49C7-42E9-8280-3F39A3697A2B}"/>
              </a:ext>
            </a:extLst>
          </p:cNvPr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rgbClr val="F2A9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F61AD86-87DA-4C9F-AA9F-4ABF8191E238}"/>
              </a:ext>
            </a:extLst>
          </p:cNvPr>
          <p:cNvSpPr txBox="1"/>
          <p:nvPr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竢实扬华 自强不息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7D472B0-AC15-4E07-9D26-A02D346E5C3A}"/>
              </a:ext>
            </a:extLst>
          </p:cNvPr>
          <p:cNvCxnSpPr>
            <a:cxnSpLocks/>
          </p:cNvCxnSpPr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36" name="标题 37">
            <a:extLst>
              <a:ext uri="{FF2B5EF4-FFF2-40B4-BE49-F238E27FC236}">
                <a16:creationId xmlns:a16="http://schemas.microsoft.com/office/drawing/2014/main" id="{FA2ACD49-F827-4382-B1DD-7BB397B424B0}"/>
              </a:ext>
            </a:extLst>
          </p:cNvPr>
          <p:cNvSpPr txBox="1">
            <a:spLocks/>
          </p:cNvSpPr>
          <p:nvPr/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+mj-ea"/>
              </a:rPr>
              <a:t>成员分工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cs typeface="+mj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45DEE01-E676-6E44-47F7-EE60CED38663}"/>
              </a:ext>
            </a:extLst>
          </p:cNvPr>
          <p:cNvSpPr txBox="1"/>
          <p:nvPr/>
        </p:nvSpPr>
        <p:spPr>
          <a:xfrm>
            <a:off x="1559646" y="1826199"/>
            <a:ext cx="8939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兰懿</a:t>
            </a:r>
            <a:r>
              <a:rPr lang="en-US" altLang="zh-CN" sz="3600" dirty="0"/>
              <a:t>——</a:t>
            </a:r>
            <a:r>
              <a:rPr lang="zh-CN" altLang="en-US" sz="3600" dirty="0"/>
              <a:t>电路板焊接、代码编写、作品调试</a:t>
            </a:r>
            <a:endParaRPr lang="en-US" altLang="zh-CN" sz="3600" dirty="0"/>
          </a:p>
          <a:p>
            <a:r>
              <a:rPr lang="zh-CN" altLang="en-US" sz="3600" dirty="0"/>
              <a:t>王洋</a:t>
            </a:r>
            <a:r>
              <a:rPr lang="en-US" altLang="zh-CN" sz="3600" dirty="0"/>
              <a:t>——</a:t>
            </a:r>
            <a:r>
              <a:rPr lang="zh-CN" altLang="en-US" sz="3600" dirty="0"/>
              <a:t>结构设计、结构组装、作品调试</a:t>
            </a:r>
            <a:endParaRPr lang="en-US" altLang="zh-CN" sz="3600" dirty="0"/>
          </a:p>
          <a:p>
            <a:r>
              <a:rPr lang="zh-CN" altLang="en-US" sz="3600" dirty="0"/>
              <a:t>何宣霆</a:t>
            </a:r>
            <a:r>
              <a:rPr lang="en-US" altLang="zh-CN" sz="3600" dirty="0"/>
              <a:t>——</a:t>
            </a:r>
            <a:r>
              <a:rPr lang="zh-CN" altLang="en-US" sz="3600" dirty="0"/>
              <a:t>结构设计、结构组装、作品调试</a:t>
            </a:r>
            <a:endParaRPr lang="en-US" altLang="zh-CN" sz="3600" dirty="0"/>
          </a:p>
          <a:p>
            <a:r>
              <a:rPr lang="zh-CN" altLang="en-US" sz="3600" dirty="0"/>
              <a:t>武晨峰</a:t>
            </a:r>
            <a:r>
              <a:rPr lang="en-US" altLang="zh-CN" sz="3600" dirty="0"/>
              <a:t>——</a:t>
            </a:r>
            <a:r>
              <a:rPr lang="zh-CN" altLang="en-US" sz="3600" dirty="0"/>
              <a:t>结构组装、作品调试、</a:t>
            </a:r>
            <a:r>
              <a:rPr lang="en-US" altLang="zh-CN" sz="3600" dirty="0"/>
              <a:t>PPT</a:t>
            </a:r>
            <a:r>
              <a:rPr lang="zh-CN" altLang="en-US" sz="3600" dirty="0"/>
              <a:t>汇报</a:t>
            </a:r>
          </a:p>
        </p:txBody>
      </p:sp>
    </p:spTree>
    <p:extLst>
      <p:ext uri="{BB962C8B-B14F-4D97-AF65-F5344CB8AC3E}">
        <p14:creationId xmlns:p14="http://schemas.microsoft.com/office/powerpoint/2010/main" val="226530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2462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82972"/>
              </a:gs>
              <a:gs pos="65000">
                <a:srgbClr val="082972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9323" y="1906164"/>
            <a:ext cx="8522677" cy="2368180"/>
          </a:xfrm>
          <a:prstGeom prst="rect">
            <a:avLst/>
          </a:prstGeom>
          <a:solidFill>
            <a:srgbClr val="082972">
              <a:alpha val="69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62177" y="1941333"/>
            <a:ext cx="2057978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3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13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920155" y="2527545"/>
            <a:ext cx="0" cy="112541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>
            <a:off x="3755280" y="3957262"/>
            <a:ext cx="249793" cy="249793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3538" y="2527545"/>
            <a:ext cx="50321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作品完成时间线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直角三角形 10"/>
          <p:cNvSpPr/>
          <p:nvPr/>
        </p:nvSpPr>
        <p:spPr>
          <a:xfrm>
            <a:off x="3755280" y="3957262"/>
            <a:ext cx="249793" cy="249793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14ACFD-3828-A7EF-C806-03D568E696EB}"/>
              </a:ext>
            </a:extLst>
          </p:cNvPr>
          <p:cNvSpPr/>
          <p:nvPr/>
        </p:nvSpPr>
        <p:spPr>
          <a:xfrm>
            <a:off x="408373" y="1828800"/>
            <a:ext cx="1216241" cy="84337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月中旬：材料采购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B222C7F9-4D03-516E-560C-B32419928FE5}"/>
              </a:ext>
            </a:extLst>
          </p:cNvPr>
          <p:cNvSpPr/>
          <p:nvPr/>
        </p:nvSpPr>
        <p:spPr>
          <a:xfrm>
            <a:off x="1899821" y="200817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945069-8C19-E6A4-F57F-D84994E1D284}"/>
              </a:ext>
            </a:extLst>
          </p:cNvPr>
          <p:cNvSpPr/>
          <p:nvPr/>
        </p:nvSpPr>
        <p:spPr>
          <a:xfrm>
            <a:off x="3002132" y="1828800"/>
            <a:ext cx="2013751" cy="84337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月底：电路板设计、外部结构设计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F23EF55-DC74-15F9-96BF-10F986A1EB66}"/>
              </a:ext>
            </a:extLst>
          </p:cNvPr>
          <p:cNvSpPr/>
          <p:nvPr/>
        </p:nvSpPr>
        <p:spPr>
          <a:xfrm>
            <a:off x="5414993" y="200817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847E73D-7A3D-F5C0-E4BE-BAFAB479E810}"/>
              </a:ext>
            </a:extLst>
          </p:cNvPr>
          <p:cNvSpPr/>
          <p:nvPr/>
        </p:nvSpPr>
        <p:spPr>
          <a:xfrm>
            <a:off x="6519169" y="1828800"/>
            <a:ext cx="2013751" cy="84337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r>
              <a:rPr lang="zh-CN" altLang="en-US" dirty="0"/>
              <a:t>月初：电路板元件焊接、亚克力板结构切割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3B360A04-F417-5B78-96AE-98523C7431C1}"/>
              </a:ext>
            </a:extLst>
          </p:cNvPr>
          <p:cNvSpPr/>
          <p:nvPr/>
        </p:nvSpPr>
        <p:spPr>
          <a:xfrm>
            <a:off x="8894848" y="200817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8514D64-E06F-267E-569C-7C833E669384}"/>
              </a:ext>
            </a:extLst>
          </p:cNvPr>
          <p:cNvSpPr/>
          <p:nvPr/>
        </p:nvSpPr>
        <p:spPr>
          <a:xfrm>
            <a:off x="10036206" y="2008173"/>
            <a:ext cx="1398233" cy="30077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四月中旬：结构组装、代码编写、作品功能调试</a:t>
            </a:r>
            <a:endParaRPr lang="en-US" altLang="zh-CN" dirty="0"/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F0AE296D-C8C8-E5B5-B13B-3D48D11A3D58}"/>
              </a:ext>
            </a:extLst>
          </p:cNvPr>
          <p:cNvSpPr/>
          <p:nvPr/>
        </p:nvSpPr>
        <p:spPr>
          <a:xfrm>
            <a:off x="8878380" y="45542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DAC1A8-CCAD-66D8-2E5F-2AB1380F473C}"/>
              </a:ext>
            </a:extLst>
          </p:cNvPr>
          <p:cNvSpPr/>
          <p:nvPr/>
        </p:nvSpPr>
        <p:spPr>
          <a:xfrm>
            <a:off x="6543168" y="4374870"/>
            <a:ext cx="2013751" cy="84337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r>
              <a:rPr lang="zh-CN" altLang="en-US" dirty="0"/>
              <a:t>月底至今：</a:t>
            </a:r>
            <a:r>
              <a:rPr lang="en-US" altLang="zh-CN" dirty="0"/>
              <a:t>PPT </a:t>
            </a:r>
            <a:r>
              <a:rPr lang="zh-CN" altLang="en-US" dirty="0"/>
              <a:t>制作、报告编写</a:t>
            </a:r>
          </a:p>
        </p:txBody>
      </p:sp>
    </p:spTree>
    <p:extLst>
      <p:ext uri="{BB962C8B-B14F-4D97-AF65-F5344CB8AC3E}">
        <p14:creationId xmlns:p14="http://schemas.microsoft.com/office/powerpoint/2010/main" val="136993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3" b="8360"/>
          <a:stretch>
            <a:fillRect/>
          </a:stretch>
        </p:blipFill>
        <p:spPr>
          <a:xfrm>
            <a:off x="309" y="1"/>
            <a:ext cx="12191692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9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2972"/>
              </a:gs>
              <a:gs pos="27000">
                <a:srgbClr val="082972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69323" y="1461139"/>
            <a:ext cx="8522677" cy="2368180"/>
          </a:xfrm>
          <a:prstGeom prst="rect">
            <a:avLst/>
          </a:prstGeom>
          <a:solidFill>
            <a:srgbClr val="082972">
              <a:alpha val="69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2177" y="1624614"/>
            <a:ext cx="197045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351984" y="1976526"/>
            <a:ext cx="0" cy="112541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直角三角形 14"/>
          <p:cNvSpPr/>
          <p:nvPr/>
        </p:nvSpPr>
        <p:spPr>
          <a:xfrm>
            <a:off x="3755280" y="3512237"/>
            <a:ext cx="249793" cy="249793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84058" y="1976526"/>
            <a:ext cx="660763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000" b="1" dirty="0">
                <a:solidFill>
                  <a:schemeClr val="bg1"/>
                </a:solidFill>
                <a:cs typeface="+mn-ea"/>
                <a:sym typeface="+mn-lt"/>
              </a:rPr>
              <a:t>成品展示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85926" y="452761"/>
            <a:ext cx="4234649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CAD</a:t>
            </a:r>
            <a:r>
              <a:rPr lang="zh-CN" altLang="en-US" dirty="0">
                <a:solidFill>
                  <a:schemeClr val="tx1"/>
                </a:solidFill>
              </a:rPr>
              <a:t>结构设计图：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9EAC3D-299E-BEC0-072C-5014A3E5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214" y="1185835"/>
            <a:ext cx="8111572" cy="44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CAA11A7-A93A-16C0-C4F3-744F85DD6205}"/>
              </a:ext>
            </a:extLst>
          </p:cNvPr>
          <p:cNvSpPr/>
          <p:nvPr/>
        </p:nvSpPr>
        <p:spPr>
          <a:xfrm>
            <a:off x="585926" y="452761"/>
            <a:ext cx="4234649" cy="4793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电路板原理图：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1014E52B-7601-7CEB-BD7A-1245F36CB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55" y="932154"/>
            <a:ext cx="9777307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14bq3wk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497</Words>
  <Application>Microsoft Office PowerPoint</Application>
  <PresentationFormat>宽屏</PresentationFormat>
  <Paragraphs>67</Paragraphs>
  <Slides>24</Slides>
  <Notes>4</Notes>
  <HiddenSlides>1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微软雅黑</vt:lpstr>
      <vt:lpstr>等线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SWJTU</dc:creator>
  <cp:lastModifiedBy>懿 兰</cp:lastModifiedBy>
  <cp:revision>5</cp:revision>
  <dcterms:created xsi:type="dcterms:W3CDTF">2019-12-25T10:50:00Z</dcterms:created>
  <dcterms:modified xsi:type="dcterms:W3CDTF">2023-04-27T10:11:00Z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4A3A26BE1E0E4299A550E07A24F3FC81</vt:lpwstr>
  </property>
  <property fmtid="{D5CDD505-2E9C-101B-9397-08002B2CF9AE}" pid="3" name="KSOProductBuildVer">
    <vt:lpwstr>2052-11.1.0.11365</vt:lpwstr>
  </property>
</Properties>
</file>